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1" r:id="rId1"/>
  </p:sldMasterIdLst>
  <p:handoutMasterIdLst>
    <p:handoutMasterId r:id="rId14"/>
  </p:handoutMasterIdLst>
  <p:sldIdLst>
    <p:sldId id="257" r:id="rId2"/>
    <p:sldId id="330" r:id="rId3"/>
    <p:sldId id="332" r:id="rId4"/>
    <p:sldId id="329" r:id="rId5"/>
    <p:sldId id="335" r:id="rId6"/>
    <p:sldId id="336" r:id="rId7"/>
    <p:sldId id="338" r:id="rId8"/>
    <p:sldId id="339" r:id="rId9"/>
    <p:sldId id="328" r:id="rId10"/>
    <p:sldId id="331" r:id="rId11"/>
    <p:sldId id="333" r:id="rId12"/>
    <p:sldId id="334" r:id="rId13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>
        <p:scale>
          <a:sx n="60" d="100"/>
          <a:sy n="60" d="100"/>
        </p:scale>
        <p:origin x="-1620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68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682057-2C9A-4DAE-AD54-826CB6788DD0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A2C2F7-0ADF-448B-AFB0-902789000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363B-7C1A-41DA-91D8-8BCCA5BF2E58}" type="datetimeFigureOut">
              <a:rPr lang="ar-EG" smtClean="0"/>
              <a:pPr/>
              <a:t>28/07/1441</a:t>
            </a:fld>
            <a:endParaRPr lang="ar-E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393-B732-4A1F-8713-107FA4C897C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363B-7C1A-41DA-91D8-8BCCA5BF2E58}" type="datetimeFigureOut">
              <a:rPr lang="ar-EG" smtClean="0"/>
              <a:pPr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393-B732-4A1F-8713-107FA4C897C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363B-7C1A-41DA-91D8-8BCCA5BF2E58}" type="datetimeFigureOut">
              <a:rPr lang="ar-EG" smtClean="0"/>
              <a:pPr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393-B732-4A1F-8713-107FA4C897C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25" y="92075"/>
            <a:ext cx="7546975" cy="974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447800"/>
            <a:ext cx="4232275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13275" y="1447800"/>
            <a:ext cx="4232275" cy="4800600"/>
          </a:xfrm>
        </p:spPr>
        <p:txBody>
          <a:bodyPr/>
          <a:lstStyle/>
          <a:p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009900" y="6400800"/>
            <a:ext cx="5486400" cy="3238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356600" y="6413500"/>
            <a:ext cx="533400" cy="320675"/>
          </a:xfrm>
        </p:spPr>
        <p:txBody>
          <a:bodyPr/>
          <a:lstStyle>
            <a:lvl1pPr>
              <a:defRPr/>
            </a:lvl1pPr>
          </a:lstStyle>
          <a:p>
            <a:fld id="{4BCE1C61-426B-4090-AFC5-4F1DE4240020}" type="slidenum">
              <a:rPr lang="ar-SA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9788953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363B-7C1A-41DA-91D8-8BCCA5BF2E58}" type="datetimeFigureOut">
              <a:rPr lang="ar-EG" smtClean="0"/>
              <a:pPr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393-B732-4A1F-8713-107FA4C897C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363B-7C1A-41DA-91D8-8BCCA5BF2E58}" type="datetimeFigureOut">
              <a:rPr lang="ar-EG" smtClean="0"/>
              <a:pPr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393-B732-4A1F-8713-107FA4C897C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363B-7C1A-41DA-91D8-8BCCA5BF2E58}" type="datetimeFigureOut">
              <a:rPr lang="ar-EG" smtClean="0"/>
              <a:pPr/>
              <a:t>28/07/1441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393-B732-4A1F-8713-107FA4C897C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363B-7C1A-41DA-91D8-8BCCA5BF2E58}" type="datetimeFigureOut">
              <a:rPr lang="ar-EG" smtClean="0"/>
              <a:pPr/>
              <a:t>28/07/1441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393-B732-4A1F-8713-107FA4C897C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363B-7C1A-41DA-91D8-8BCCA5BF2E58}" type="datetimeFigureOut">
              <a:rPr lang="ar-EG" smtClean="0"/>
              <a:pPr/>
              <a:t>28/07/1441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393-B732-4A1F-8713-107FA4C897C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363B-7C1A-41DA-91D8-8BCCA5BF2E58}" type="datetimeFigureOut">
              <a:rPr lang="ar-EG" smtClean="0"/>
              <a:pPr/>
              <a:t>28/07/1441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393-B732-4A1F-8713-107FA4C897C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363B-7C1A-41DA-91D8-8BCCA5BF2E58}" type="datetimeFigureOut">
              <a:rPr lang="ar-EG" smtClean="0"/>
              <a:pPr/>
              <a:t>28/07/1441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393-B732-4A1F-8713-107FA4C897C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363B-7C1A-41DA-91D8-8BCCA5BF2E58}" type="datetimeFigureOut">
              <a:rPr lang="ar-EG" smtClean="0"/>
              <a:pPr/>
              <a:t>28/07/1441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B479393-B732-4A1F-8713-107FA4C897C5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6A363B-7C1A-41DA-91D8-8BCCA5BF2E58}" type="datetimeFigureOut">
              <a:rPr lang="ar-EG" smtClean="0"/>
              <a:pPr/>
              <a:t>28/07/1441</a:t>
            </a:fld>
            <a:endParaRPr lang="ar-E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479393-B732-4A1F-8713-107FA4C897C5}" type="slidenum">
              <a:rPr lang="ar-EG" smtClean="0"/>
              <a:pPr/>
              <a:t>‹#›</a:t>
            </a:fld>
            <a:endParaRPr lang="ar-EG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kenanaonline.com/users/mhae2016/posts/51596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WordArt 4"/>
          <p:cNvSpPr>
            <a:spLocks noChangeArrowheads="1" noChangeShapeType="1" noTextEdit="1"/>
          </p:cNvSpPr>
          <p:nvPr/>
        </p:nvSpPr>
        <p:spPr bwMode="auto">
          <a:xfrm>
            <a:off x="381000" y="533401"/>
            <a:ext cx="8472904" cy="52578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ar-EG" sz="900" b="1" kern="10" dirty="0" smtClean="0">
                <a:ln w="12700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محاضرة مقرر  صيانة الاجهزة التعليمية </a:t>
            </a:r>
          </a:p>
          <a:p>
            <a:pPr algn="ctr"/>
            <a:r>
              <a:rPr lang="ar-EG" sz="900" b="1" kern="10" dirty="0" smtClean="0">
                <a:ln w="12700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دبلوم مهنى- تكنولوجيا التعليم </a:t>
            </a:r>
          </a:p>
          <a:p>
            <a:pPr algn="ctr"/>
            <a:endParaRPr lang="ar-EG" sz="900" b="1" kern="10" dirty="0" smtClean="0">
              <a:ln w="12700">
                <a:solidFill>
                  <a:srgbClr val="993366"/>
                </a:solidFill>
                <a:round/>
                <a:headEnd/>
                <a:tailEnd/>
              </a:ln>
              <a:solidFill>
                <a:srgbClr val="9933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EG" sz="900" b="1" kern="10" dirty="0" smtClean="0">
                <a:ln w="12700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اعداد</a:t>
            </a:r>
          </a:p>
          <a:p>
            <a:pPr algn="ctr"/>
            <a:endParaRPr lang="ar-EG" sz="900" b="1" kern="10" dirty="0" smtClean="0">
              <a:ln w="12700">
                <a:solidFill>
                  <a:srgbClr val="993366"/>
                </a:solidFill>
                <a:round/>
                <a:headEnd/>
                <a:tailEnd/>
              </a:ln>
              <a:solidFill>
                <a:srgbClr val="9933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EG" sz="900" b="1" kern="10" dirty="0" smtClean="0">
                <a:ln w="12700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د/ عبير على دياب</a:t>
            </a:r>
            <a:endParaRPr lang="en-US" sz="900" b="1" kern="10" dirty="0" smtClean="0">
              <a:ln w="12700">
                <a:solidFill>
                  <a:srgbClr val="993366"/>
                </a:solidFill>
                <a:round/>
                <a:headEnd/>
                <a:tailEnd/>
              </a:ln>
              <a:solidFill>
                <a:srgbClr val="9933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EG" sz="900" b="1" kern="10" dirty="0" smtClean="0">
                <a:ln w="12700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مدرس المناهج وطرق التدريس وتكنولوجيا التعليم </a:t>
            </a:r>
          </a:p>
          <a:p>
            <a:pPr algn="ctr"/>
            <a:r>
              <a:rPr lang="ar-EG" sz="900" b="1" kern="10" dirty="0" smtClean="0">
                <a:ln w="12700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تاريخ المحاضرة الثلاثاء – جزء (1) </a:t>
            </a:r>
          </a:p>
          <a:p>
            <a:pPr algn="ctr"/>
            <a:r>
              <a:rPr lang="ar-EG" sz="900" b="1" kern="10" dirty="0" smtClean="0">
                <a:ln w="12700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22-3</a:t>
            </a:r>
            <a:r>
              <a:rPr lang="en-US" sz="900" b="1" kern="10" dirty="0" smtClean="0">
                <a:ln w="12700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EG" sz="900" b="1" kern="10" dirty="0" smtClean="0">
                <a:ln w="12700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-2020</a:t>
            </a:r>
          </a:p>
          <a:p>
            <a:pPr algn="ctr"/>
            <a:endParaRPr lang="ar-EG" sz="900" b="1" kern="10" dirty="0">
              <a:ln w="12700">
                <a:solidFill>
                  <a:srgbClr val="993366"/>
                </a:solidFill>
                <a:round/>
                <a:headEnd/>
                <a:tailEnd/>
              </a:ln>
              <a:solidFill>
                <a:srgbClr val="9933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ar-EG" b="1" dirty="0" smtClean="0">
                <a:solidFill>
                  <a:srgbClr val="FF0000"/>
                </a:solidFill>
              </a:rPr>
              <a:t>  </a:t>
            </a:r>
            <a:r>
              <a:rPr lang="ar-SA" b="1" dirty="0" smtClean="0">
                <a:solidFill>
                  <a:srgbClr val="FF0000"/>
                </a:solidFill>
              </a:rPr>
              <a:t>تشغيل جهاز عرض</a:t>
            </a:r>
            <a:r>
              <a:rPr lang="ar-EG" b="1" dirty="0" smtClean="0">
                <a:solidFill>
                  <a:srgbClr val="FF0000"/>
                </a:solidFill>
              </a:rPr>
              <a:t> الشفافيات</a:t>
            </a:r>
            <a:r>
              <a:rPr lang="ar-SA" b="1" dirty="0" smtClean="0">
                <a:solidFill>
                  <a:srgbClr val="FF0000"/>
                </a:solidFill>
              </a:rPr>
              <a:t/>
            </a:r>
            <a:br>
              <a:rPr lang="ar-SA" b="1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389120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ar-SA" sz="2000" b="1" dirty="0" smtClean="0"/>
              <a:t/>
            </a:r>
            <a:br>
              <a:rPr lang="ar-SA" sz="2000" b="1" dirty="0" smtClean="0"/>
            </a:br>
            <a:r>
              <a:rPr lang="ar-SA" sz="2000" b="1" dirty="0" smtClean="0"/>
              <a:t/>
            </a:r>
            <a:br>
              <a:rPr lang="ar-SA" sz="2000" b="1" dirty="0" smtClean="0"/>
            </a:br>
            <a:r>
              <a:rPr lang="ar-SA" sz="2000" b="1" dirty="0" smtClean="0"/>
              <a:t>1 - ضع الجهاز على منضدة أمام الطلاب .</a:t>
            </a:r>
            <a:br>
              <a:rPr lang="ar-SA" sz="2000" b="1" dirty="0" smtClean="0"/>
            </a:br>
            <a:r>
              <a:rPr lang="ar-SA" sz="2000" b="1" dirty="0" smtClean="0"/>
              <a:t/>
            </a:r>
            <a:br>
              <a:rPr lang="ar-SA" sz="2000" b="1" dirty="0" smtClean="0"/>
            </a:br>
            <a:r>
              <a:rPr lang="ar-SA" sz="2000" b="1" dirty="0" smtClean="0"/>
              <a:t>2 - ضع السلكفي النقطة الكهربائية و افتحها .</a:t>
            </a:r>
            <a:br>
              <a:rPr lang="ar-SA" sz="2000" b="1" dirty="0" smtClean="0"/>
            </a:br>
            <a:r>
              <a:rPr lang="ar-SA" sz="2000" b="1" dirty="0" smtClean="0"/>
              <a:t/>
            </a:r>
            <a:br>
              <a:rPr lang="ar-SA" sz="2000" b="1" dirty="0" smtClean="0"/>
            </a:br>
            <a:r>
              <a:rPr lang="ar-EG" sz="2000" b="1" dirty="0" smtClean="0"/>
              <a:t>3</a:t>
            </a:r>
            <a:r>
              <a:rPr lang="ar-SA" sz="2000" b="1" dirty="0" smtClean="0"/>
              <a:t>- أدر المرآة لتصبح مائلة بزاوية 45ْ .</a:t>
            </a:r>
            <a:br>
              <a:rPr lang="ar-SA" sz="2000" b="1" dirty="0" smtClean="0"/>
            </a:br>
            <a:r>
              <a:rPr lang="ar-SA" sz="2000" b="1" dirty="0" smtClean="0"/>
              <a:t/>
            </a:r>
            <a:br>
              <a:rPr lang="ar-SA" sz="2000" b="1" dirty="0" smtClean="0"/>
            </a:br>
            <a:r>
              <a:rPr lang="en-US" sz="2000" b="1" dirty="0" smtClean="0"/>
              <a:t> ON . </a:t>
            </a:r>
            <a:r>
              <a:rPr lang="ar-SA" sz="2000" b="1" dirty="0" smtClean="0"/>
              <a:t>4 - أضيء الجهاز بوضعه على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 </a:t>
            </a:r>
            <a:r>
              <a:rPr lang="ar-EG" sz="2000" b="1" dirty="0" smtClean="0"/>
              <a:t>5- </a:t>
            </a:r>
            <a:r>
              <a:rPr lang="ar-SA" sz="2000" b="1" dirty="0" smtClean="0"/>
              <a:t>املأ الشاشة بضوء الجهاز بالبؤرة .</a:t>
            </a:r>
            <a:br>
              <a:rPr lang="ar-SA" sz="2000" b="1" dirty="0" smtClean="0"/>
            </a:br>
            <a:r>
              <a:rPr lang="ar-SA" sz="2000" b="1" dirty="0" smtClean="0"/>
              <a:t/>
            </a:r>
            <a:br>
              <a:rPr lang="ar-SA" sz="2000" b="1" dirty="0" smtClean="0"/>
            </a:br>
            <a:r>
              <a:rPr lang="ar-SA" sz="2000" b="1" dirty="0" smtClean="0"/>
              <a:t>6 - ضع الشفافة على المنصة ثم وضحها بالبؤرة</a:t>
            </a:r>
            <a:br>
              <a:rPr lang="ar-SA" sz="2000" b="1" dirty="0" smtClean="0"/>
            </a:br>
            <a:r>
              <a:rPr lang="ar-SA" sz="2000" b="1" dirty="0" smtClean="0"/>
              <a:t/>
            </a:r>
            <a:br>
              <a:rPr lang="ar-SA" sz="2000" b="1" dirty="0" smtClean="0"/>
            </a:br>
            <a:r>
              <a:rPr lang="ar-SA" sz="2000" b="1" dirty="0" smtClean="0"/>
              <a:t>7 - حرك الجهاز للأمامو الخلف للتصغير و التكبير</a:t>
            </a:r>
            <a:br>
              <a:rPr lang="ar-SA" sz="2000" b="1" dirty="0" smtClean="0"/>
            </a:br>
            <a:r>
              <a:rPr lang="ar-SA" sz="2000" b="1" dirty="0" smtClean="0"/>
              <a:t/>
            </a:r>
            <a:br>
              <a:rPr lang="ar-SA" sz="2000" b="1" dirty="0" smtClean="0"/>
            </a:br>
            <a:r>
              <a:rPr lang="en-US" sz="2000" b="1" dirty="0" smtClean="0"/>
              <a:t> OFF </a:t>
            </a:r>
            <a:r>
              <a:rPr lang="ar-SA" sz="2000" b="1" dirty="0" smtClean="0"/>
              <a:t>8 - بعد الانتهاء ، أطفئ الجهاز بوضعه على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 rtl="1"/>
            <a:r>
              <a:rPr lang="ar-SA" b="1" dirty="0" smtClean="0">
                <a:solidFill>
                  <a:srgbClr val="FF0000"/>
                </a:solidFill>
              </a:rPr>
              <a:t>العيوب</a:t>
            </a:r>
            <a:endParaRPr lang="ar-SA" dirty="0" smtClean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ar-SA" b="1" dirty="0" smtClean="0"/>
              <a:t>·</a:t>
            </a:r>
            <a:r>
              <a:rPr lang="ar-SA" dirty="0" smtClean="0"/>
              <a:t>        </a:t>
            </a:r>
            <a:r>
              <a:rPr lang="ar-SA" b="1" dirty="0" smtClean="0"/>
              <a:t> صعوبة  الحمل والنقل.</a:t>
            </a:r>
            <a:endParaRPr lang="ar-SA" dirty="0" smtClean="0"/>
          </a:p>
          <a:p>
            <a:pPr algn="r" rtl="1">
              <a:buNone/>
            </a:pPr>
            <a:r>
              <a:rPr lang="ar-SA" b="1" dirty="0" smtClean="0"/>
              <a:t>·</a:t>
            </a:r>
            <a:r>
              <a:rPr lang="ar-SA" dirty="0" smtClean="0"/>
              <a:t>        </a:t>
            </a:r>
            <a:r>
              <a:rPr lang="ar-SA" b="1" dirty="0" smtClean="0"/>
              <a:t>قصر فترة التشغيل.</a:t>
            </a:r>
            <a:endParaRPr lang="ar-SA" dirty="0" smtClean="0"/>
          </a:p>
          <a:p>
            <a:pPr algn="r" rtl="1">
              <a:buNone/>
            </a:pPr>
            <a:r>
              <a:rPr lang="ar-SA" b="1" dirty="0" smtClean="0"/>
              <a:t>·</a:t>
            </a:r>
            <a:r>
              <a:rPr lang="ar-SA" dirty="0" smtClean="0"/>
              <a:t>        </a:t>
            </a:r>
            <a:r>
              <a:rPr lang="ar-SA" b="1" dirty="0" smtClean="0"/>
              <a:t>كثرة الصيانة</a:t>
            </a:r>
            <a:endParaRPr lang="ar-SA" dirty="0" smtClean="0"/>
          </a:p>
          <a:p>
            <a:pPr algn="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95401" y="2286000"/>
            <a:ext cx="5715000" cy="480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smtClean="0">
                <a:solidFill>
                  <a:srgbClr val="FF0000"/>
                </a:solidFill>
              </a:rPr>
              <a:t>Thank you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389120"/>
          </a:xfrm>
        </p:spPr>
        <p:txBody>
          <a:bodyPr/>
          <a:lstStyle/>
          <a:p>
            <a:pPr algn="ctr" rtl="1">
              <a:buNone/>
            </a:pPr>
            <a:r>
              <a:rPr lang="ar-SA" sz="3200" b="1" dirty="0" smtClean="0">
                <a:solidFill>
                  <a:srgbClr val="FF0000"/>
                </a:solidFill>
              </a:rPr>
              <a:t>التعريف بالجهاز</a:t>
            </a:r>
            <a:endParaRPr lang="ar-EG" sz="3200" b="1" dirty="0" smtClean="0">
              <a:solidFill>
                <a:srgbClr val="FF0000"/>
              </a:solidFill>
            </a:endParaRPr>
          </a:p>
          <a:p>
            <a:pPr algn="r" rtl="1">
              <a:buNone/>
            </a:pP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>يعتبر هذا الجهاز من اكثر وسائل الاتصال التعليمية انتشارا في المدارس وخاصة الصفوف الدراسية بالدول المتقدمة حتى اصبح من مستلزماتها الأساسية ، فأتيح للمعلم فرصة كبيرة للإبداع و الابتكار في تقديم الأفكار الجديدة أثناء التدريس ، و تنوع أساليب عرض المادة العلمية بطريقة شيقة و جذابة ، وتساعد على تسهيل توصيل المعلومات إلى أذهان التلاميذ ، فأصبح منافسا للسبورة الطباشيرية </a:t>
            </a:r>
            <a:endParaRPr lang="en-US" dirty="0"/>
          </a:p>
        </p:txBody>
      </p:sp>
      <p:pic>
        <p:nvPicPr>
          <p:cNvPr id="1027" name="Picture 3" descr="C:\Users\abeer\Desktop\جهاز%20عرض%20الشفافيات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4648200"/>
            <a:ext cx="66294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ctr"/>
            <a:r>
              <a:rPr lang="ar-SA" b="1" dirty="0" smtClean="0">
                <a:solidFill>
                  <a:srgbClr val="FF0000"/>
                </a:solidFill>
              </a:rPr>
              <a:t>مسميات جهاز العرض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21080"/>
            <a:ext cx="8229600" cy="4389120"/>
          </a:xfrm>
        </p:spPr>
        <p:txBody>
          <a:bodyPr>
            <a:normAutofit fontScale="92500" lnSpcReduction="10000"/>
          </a:bodyPr>
          <a:lstStyle/>
          <a:p>
            <a:pPr algn="r" rtl="1">
              <a:buFont typeface="Wingdings" pitchFamily="2" charset="2"/>
              <a:buChar char="q"/>
            </a:pPr>
            <a:endParaRPr lang="ar-EG" b="1" dirty="0" smtClean="0"/>
          </a:p>
          <a:p>
            <a:pPr algn="r" rtl="1">
              <a:buFont typeface="Wingdings" pitchFamily="2" charset="2"/>
              <a:buChar char="q"/>
            </a:pPr>
            <a:r>
              <a:rPr lang="ar-EG" b="1" dirty="0" smtClean="0"/>
              <a:t>1- </a:t>
            </a:r>
            <a:r>
              <a:rPr lang="ar-SA" b="1" dirty="0" smtClean="0"/>
              <a:t>جهاز العرض فوق الرأس </a:t>
            </a:r>
          </a:p>
          <a:p>
            <a:pPr algn="r" rtl="1">
              <a:buNone/>
            </a:pPr>
            <a:r>
              <a:rPr lang="ar-SA" b="1" dirty="0" smtClean="0"/>
              <a:t/>
            </a:r>
            <a:br>
              <a:rPr lang="ar-SA" b="1" dirty="0" smtClean="0"/>
            </a:br>
            <a:endParaRPr lang="ar-SA" b="1" dirty="0" smtClean="0"/>
          </a:p>
          <a:p>
            <a:pPr marL="514350" indent="-514350" algn="r" rtl="1">
              <a:buFont typeface="Wingdings" pitchFamily="2" charset="2"/>
              <a:buChar char="q"/>
            </a:pPr>
            <a:r>
              <a:rPr lang="ar-EG" b="1" dirty="0" smtClean="0"/>
              <a:t>2- </a:t>
            </a:r>
            <a:r>
              <a:rPr lang="ar-SA" b="1" dirty="0" smtClean="0"/>
              <a:t>جهاز عرض </a:t>
            </a:r>
            <a:r>
              <a:rPr lang="ar-SA" b="1" dirty="0" smtClean="0">
                <a:hlinkClick r:id="rId2"/>
              </a:rPr>
              <a:t>الشفافيات </a:t>
            </a:r>
            <a:r>
              <a:rPr lang="ar-SA" b="1" dirty="0" smtClean="0"/>
              <a:t>وذلك نسبة للوسيلة التى يعرضها الجهاز.</a:t>
            </a:r>
            <a:br>
              <a:rPr lang="ar-SA" b="1" dirty="0" smtClean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EG" b="1" dirty="0" smtClean="0"/>
              <a:t>3- </a:t>
            </a:r>
            <a:r>
              <a:rPr lang="ar-SA" b="1" dirty="0" smtClean="0"/>
              <a:t>جهاز العرض العلوي أو الإسقاط العلوي ، لأن عرض المادة العلمية يكون أعلى من مستوى نظر التلاميذ .</a:t>
            </a:r>
            <a:br>
              <a:rPr lang="ar-SA" b="1" dirty="0" smtClean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EG" b="1" dirty="0" smtClean="0"/>
              <a:t>4- </a:t>
            </a:r>
            <a:r>
              <a:rPr lang="ar-SA" b="1" dirty="0" smtClean="0"/>
              <a:t>السبورة الضوئية ، لأنه يقوم بدور مشابه للسبورة الطباشيرية إلا أنها مضاءة .</a:t>
            </a:r>
            <a:br>
              <a:rPr lang="ar-SA" b="1" dirty="0" smtClean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EG" b="1" dirty="0" smtClean="0"/>
              <a:t>5- </a:t>
            </a:r>
            <a:r>
              <a:rPr lang="ar-SA" b="1" dirty="0" smtClean="0"/>
              <a:t>جهاز العرض الأمامي ، لأن الصورة تظهر على الشاشة أمام التلاميذ</a:t>
            </a:r>
          </a:p>
          <a:p>
            <a:pPr algn="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algn="ctr"/>
            <a:r>
              <a:rPr lang="ar-SA" b="1" dirty="0" smtClean="0">
                <a:solidFill>
                  <a:srgbClr val="FF0000"/>
                </a:solidFill>
              </a:rPr>
              <a:t>مكونات الجهاز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389120"/>
          </a:xfrm>
        </p:spPr>
        <p:txBody>
          <a:bodyPr>
            <a:noAutofit/>
          </a:bodyPr>
          <a:lstStyle/>
          <a:p>
            <a:pPr algn="r"/>
            <a:r>
              <a:rPr lang="ar-SA" sz="1600" b="1" dirty="0" smtClean="0"/>
              <a:t>يت</a:t>
            </a:r>
            <a:r>
              <a:rPr lang="ar-SA" sz="1600" b="1" dirty="0" smtClean="0">
                <a:latin typeface="Times New Roman" pitchFamily="18" charset="0"/>
                <a:cs typeface="Times New Roman" pitchFamily="18" charset="0"/>
              </a:rPr>
              <a:t>كون الجهاز من الداخل كالآتي </a:t>
            </a:r>
            <a:r>
              <a:rPr lang="ar-SA" sz="1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ar-SA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r-SA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r-SA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r-SA" sz="1400" b="1" dirty="0" smtClean="0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ar-SA" sz="1600" b="1" dirty="0" smtClean="0">
                <a:latin typeface="Times New Roman" pitchFamily="18" charset="0"/>
                <a:cs typeface="Times New Roman" pitchFamily="18" charset="0"/>
              </a:rPr>
              <a:t>مصباح قوي للإضاءة وهو الجزء الرئيسي في الجهاز الذي يقوم بإرسال الضوء إلى الشفافية .</a:t>
            </a:r>
            <a:br>
              <a:rPr lang="ar-SA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r-SA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r-SA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r-SA" sz="1600" b="1" dirty="0" smtClean="0">
                <a:latin typeface="Times New Roman" pitchFamily="18" charset="0"/>
                <a:cs typeface="Times New Roman" pitchFamily="18" charset="0"/>
              </a:rPr>
              <a:t>2- يقع تحت المصباح مباشرة عاكس يعكس الضوء الساقط إليها إلى أعلى وهي بذلك تزيد من كثافة الضوء المتجهة إلى الشفافية .</a:t>
            </a:r>
            <a:br>
              <a:rPr lang="ar-SA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r-SA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r-SA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r-SA" sz="1600" b="1" dirty="0" smtClean="0">
                <a:latin typeface="Times New Roman" pitchFamily="18" charset="0"/>
                <a:cs typeface="Times New Roman" pitchFamily="18" charset="0"/>
              </a:rPr>
              <a:t>3- فوق المصباح نجد هناك عدسة مجمعة تجمع الضوء وترسله إلى عدسة فريزل .</a:t>
            </a:r>
            <a:br>
              <a:rPr lang="ar-SA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r-SA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r-SA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r-SA" sz="1600" b="1" dirty="0" smtClean="0">
                <a:latin typeface="Times New Roman" pitchFamily="18" charset="0"/>
                <a:cs typeface="Times New Roman" pitchFamily="18" charset="0"/>
              </a:rPr>
              <a:t>4- عدسة فريزنل نسبة إلى مخترعها وهي عدسة مجمعة ومركزة للضوء .</a:t>
            </a:r>
            <a:br>
              <a:rPr lang="ar-SA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r-SA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r-SA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r-SA" sz="1600" b="1" dirty="0" smtClean="0">
                <a:latin typeface="Times New Roman" pitchFamily="18" charset="0"/>
                <a:cs typeface="Times New Roman" pitchFamily="18" charset="0"/>
              </a:rPr>
              <a:t>5- لوح من الزجاج الشفاف لوضع الشفافية المعدة عليه أو الورق الشفاف للكتابة عليه .</a:t>
            </a:r>
            <a:br>
              <a:rPr lang="ar-SA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r-SA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r-SA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r-SA" sz="1600" b="1" dirty="0" smtClean="0">
                <a:latin typeface="Times New Roman" pitchFamily="18" charset="0"/>
                <a:cs typeface="Times New Roman" pitchFamily="18" charset="0"/>
              </a:rPr>
              <a:t>6- عدسة التكثيف أو الإسقاط وتقوم بمهمة تكبير الصورة وإسقاطها على المرآة العاكسة .</a:t>
            </a:r>
            <a:br>
              <a:rPr lang="ar-SA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r-SA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r-SA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r-SA" sz="1600" b="1" dirty="0" smtClean="0">
                <a:latin typeface="Times New Roman" pitchFamily="18" charset="0"/>
                <a:cs typeface="Times New Roman" pitchFamily="18" charset="0"/>
              </a:rPr>
              <a:t>7-  المرآة العاكسة وهي على وضع مائل والتي تقوم بعكس الصورة على شاشة العرض وهي مرآة متحركة.</a:t>
            </a:r>
            <a:br>
              <a:rPr lang="ar-SA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r-SA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r-SA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r-SA" sz="1600" b="1" dirty="0" smtClean="0">
                <a:latin typeface="Times New Roman" pitchFamily="18" charset="0"/>
                <a:cs typeface="Times New Roman" pitchFamily="18" charset="0"/>
              </a:rPr>
              <a:t>8- مروحة للتبريد للتخفيف من حدة الحرارة المنبعثة من مصباح الإضاءة .</a:t>
            </a:r>
            <a:br>
              <a:rPr lang="ar-SA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r-SA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r-SA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r-SA" sz="1600" b="1" dirty="0" smtClean="0">
                <a:latin typeface="Times New Roman" pitchFamily="18" charset="0"/>
                <a:cs typeface="Times New Roman" pitchFamily="18" charset="0"/>
              </a:rPr>
              <a:t>9- - مفتاح خاص لتوضيح الصورة برفع الرأس إلى أعلى أو إلى اسفل</a:t>
            </a:r>
            <a:br>
              <a:rPr lang="ar-SA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r-SA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r-SA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r-SA" sz="1600" b="1" dirty="0" smtClean="0">
                <a:latin typeface="Times New Roman" pitchFamily="18" charset="0"/>
                <a:cs typeface="Times New Roman" pitchFamily="18" charset="0"/>
              </a:rPr>
              <a:t>10-مفتاح تبديل اللمبات .</a:t>
            </a:r>
            <a:br>
              <a:rPr lang="ar-SA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r-SA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r-SA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r-SA" sz="1400" b="1" dirty="0" smtClean="0">
                <a:latin typeface="Times New Roman" pitchFamily="18" charset="0"/>
                <a:cs typeface="Times New Roman" pitchFamily="18" charset="0"/>
              </a:rPr>
              <a:t>11- مفتاح التشغيل </a:t>
            </a:r>
            <a:r>
              <a:rPr lang="ar-SA" sz="1400" b="1" dirty="0" smtClean="0"/>
              <a:t>.</a:t>
            </a:r>
            <a:br>
              <a:rPr lang="ar-SA" sz="1400" b="1" dirty="0" smtClean="0"/>
            </a:br>
            <a:endParaRPr lang="en-US" sz="1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</a:rPr>
              <a:t>مكونات جهاز العرض الرأس</a:t>
            </a:r>
            <a:r>
              <a:rPr lang="ar-EG" sz="4000" b="1" dirty="0" smtClean="0">
                <a:solidFill>
                  <a:srgbClr val="FF0000"/>
                </a:solidFill>
              </a:rPr>
              <a:t>ي</a:t>
            </a:r>
            <a:r>
              <a:rPr lang="ar-SA" sz="4000" b="1" dirty="0" smtClean="0">
                <a:solidFill>
                  <a:srgbClr val="FF0000"/>
                </a:solidFill>
              </a:rPr>
              <a:t> </a:t>
            </a:r>
            <a:r>
              <a:rPr lang="ar-EG" sz="4000" b="1" dirty="0" smtClean="0">
                <a:solidFill>
                  <a:srgbClr val="FF0000"/>
                </a:solidFill>
              </a:rPr>
              <a:t> الجزء الداخلي</a:t>
            </a:r>
            <a:r>
              <a:rPr lang="ar-SA" sz="4000" b="1" dirty="0" smtClean="0">
                <a:solidFill>
                  <a:srgbClr val="FF0000"/>
                </a:solidFill>
              </a:rPr>
              <a:t/>
            </a:r>
            <a:br>
              <a:rPr lang="ar-SA" sz="4000" b="1" dirty="0" smtClean="0">
                <a:solidFill>
                  <a:srgbClr val="FF0000"/>
                </a:solidFill>
              </a:rPr>
            </a:b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16480"/>
            <a:ext cx="8229600" cy="4389120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ar-EG" sz="2400" b="1" dirty="0" smtClean="0"/>
              <a:t>1-  </a:t>
            </a:r>
            <a:r>
              <a:rPr lang="ar-SA" sz="2400" b="1" dirty="0" smtClean="0"/>
              <a:t>مصباح قوي للإضاءة وهو الجزء الرئيسي في الجهاز الذي يقوم بإرسال الضوء إلى الشفافية .</a:t>
            </a:r>
            <a:br>
              <a:rPr lang="ar-SA" sz="2400" b="1" dirty="0" smtClean="0"/>
            </a:br>
            <a:r>
              <a:rPr lang="ar-SA" sz="2400" b="1" dirty="0" smtClean="0"/>
              <a:t/>
            </a:r>
            <a:br>
              <a:rPr lang="ar-SA" sz="2400" b="1" dirty="0" smtClean="0"/>
            </a:br>
            <a:r>
              <a:rPr lang="ar-SA" sz="2400" b="1" dirty="0" smtClean="0"/>
              <a:t>2- تقع تحت المصباح مباشرة مرآة مقعرة تعكس الضوء الساقط إليها إلى أعلى وهي بذلك تزيد من كثافة الضوء المتجهة إلى الشفافية .</a:t>
            </a:r>
            <a:br>
              <a:rPr lang="ar-SA" sz="2400" b="1" dirty="0" smtClean="0"/>
            </a:br>
            <a:r>
              <a:rPr lang="ar-SA" sz="2400" b="1" dirty="0" smtClean="0"/>
              <a:t/>
            </a:r>
            <a:br>
              <a:rPr lang="ar-SA" sz="2400" b="1" dirty="0" smtClean="0"/>
            </a:br>
            <a:r>
              <a:rPr lang="ar-SA" sz="2400" b="1" dirty="0" smtClean="0"/>
              <a:t>3- فوق المصباح نجد هناك عدسة مجمعة تجمع الضوء وترسله إلى عدسة فريزل .</a:t>
            </a:r>
            <a:br>
              <a:rPr lang="ar-SA" sz="2400" b="1" dirty="0" smtClean="0"/>
            </a:br>
            <a:r>
              <a:rPr lang="ar-SA" sz="2400" b="1" dirty="0" smtClean="0"/>
              <a:t/>
            </a:r>
            <a:br>
              <a:rPr lang="ar-SA" sz="2400" b="1" dirty="0" smtClean="0"/>
            </a:br>
            <a:r>
              <a:rPr lang="ar-SA" sz="2400" b="1" dirty="0" smtClean="0"/>
              <a:t>4- مروحة للتبريد للتخفيف من شدة الحرارة المنبعثة من المصباح .</a:t>
            </a:r>
            <a:br>
              <a:rPr lang="ar-SA" sz="2400" b="1" dirty="0" smtClean="0"/>
            </a:br>
            <a:r>
              <a:rPr lang="ar-SA" sz="2400" b="1" dirty="0" smtClean="0"/>
              <a:t/>
            </a:r>
            <a:br>
              <a:rPr lang="ar-SA" sz="2400" b="1" dirty="0" smtClean="0"/>
            </a:b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sz="5400" b="1" dirty="0" smtClean="0">
                <a:solidFill>
                  <a:srgbClr val="FF0000"/>
                </a:solidFill>
              </a:rPr>
              <a:t>مكونات جهاز العرض الرأس</a:t>
            </a:r>
            <a:r>
              <a:rPr lang="ar-EG" sz="5400" b="1" dirty="0" smtClean="0">
                <a:solidFill>
                  <a:srgbClr val="FF0000"/>
                </a:solidFill>
              </a:rPr>
              <a:t>ي</a:t>
            </a:r>
            <a:r>
              <a:rPr lang="ar-SA" sz="5400" b="1" dirty="0" smtClean="0">
                <a:solidFill>
                  <a:srgbClr val="FF0000"/>
                </a:solidFill>
              </a:rPr>
              <a:t> </a:t>
            </a:r>
            <a:r>
              <a:rPr lang="ar-EG" sz="5400" b="1" dirty="0" smtClean="0">
                <a:solidFill>
                  <a:srgbClr val="FF0000"/>
                </a:solidFill>
              </a:rPr>
              <a:t> الجزء الداخلي</a:t>
            </a:r>
            <a:r>
              <a:rPr lang="ar-SA" sz="5400" b="1" dirty="0" smtClean="0">
                <a:solidFill>
                  <a:srgbClr val="FF0000"/>
                </a:solidFill>
              </a:rPr>
              <a:t/>
            </a:r>
            <a:br>
              <a:rPr lang="ar-SA" sz="5400" b="1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1948220"/>
            <a:ext cx="83058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الجزء الأوسط :</a:t>
            </a:r>
            <a:br>
              <a:rPr lang="ar-SA" sz="2800" b="1" dirty="0" smtClean="0">
                <a:solidFill>
                  <a:srgbClr val="FF0000"/>
                </a:solidFill>
              </a:rPr>
            </a:br>
            <a:r>
              <a:rPr lang="ar-SA" sz="2000" b="1" dirty="0" smtClean="0"/>
              <a:t/>
            </a:r>
            <a:br>
              <a:rPr lang="ar-SA" sz="2000" b="1" dirty="0" smtClean="0"/>
            </a:br>
            <a:r>
              <a:rPr lang="ar-SA" sz="2000" b="1" dirty="0" smtClean="0"/>
              <a:t>1- عدسة فريزل نسبة إلى مخترعها وهي عدسة مجمعة ومركزة للضوء .</a:t>
            </a:r>
            <a:br>
              <a:rPr lang="ar-SA" sz="2000" b="1" dirty="0" smtClean="0"/>
            </a:br>
            <a:r>
              <a:rPr lang="ar-SA" sz="2000" b="1" dirty="0" smtClean="0"/>
              <a:t/>
            </a:r>
            <a:br>
              <a:rPr lang="ar-SA" sz="2000" b="1" dirty="0" smtClean="0"/>
            </a:br>
            <a:r>
              <a:rPr lang="ar-SA" sz="2000" b="1" dirty="0" smtClean="0"/>
              <a:t>2- الغطاء المعد لحمل الشفافية التي تستخدم في الكتابة .</a:t>
            </a:r>
            <a:br>
              <a:rPr lang="ar-SA" sz="2000" b="1" dirty="0" smtClean="0"/>
            </a:br>
            <a:r>
              <a:rPr lang="ar-SA" sz="2000" b="1" dirty="0" smtClean="0"/>
              <a:t/>
            </a:r>
            <a:br>
              <a:rPr lang="ar-SA" sz="2000" b="1" dirty="0" smtClean="0"/>
            </a:br>
            <a:r>
              <a:rPr lang="ar-SA" sz="2000" b="1" dirty="0" smtClean="0"/>
              <a:t>3- اللوح الشفاف لوضع الشفافيات المعدة عليه والذي يمر فوقه الورق الشفاف .</a:t>
            </a:r>
            <a:br>
              <a:rPr lang="ar-SA" sz="2000" b="1" dirty="0" smtClean="0"/>
            </a:br>
            <a:r>
              <a:rPr lang="ar-SA" sz="2000" b="1" dirty="0" smtClean="0"/>
              <a:t/>
            </a:r>
            <a:br>
              <a:rPr lang="ar-SA" sz="2000" b="1" dirty="0" smtClean="0"/>
            </a:br>
            <a:r>
              <a:rPr lang="ar-SA" sz="2800" b="1" dirty="0" smtClean="0">
                <a:solidFill>
                  <a:srgbClr val="FF0000"/>
                </a:solidFill>
              </a:rPr>
              <a:t>الجزء العلوي </a:t>
            </a:r>
            <a:r>
              <a:rPr lang="ar-SA" sz="2000" b="1" dirty="0" smtClean="0"/>
              <a:t>:</a:t>
            </a:r>
            <a:br>
              <a:rPr lang="ar-SA" sz="2000" b="1" dirty="0" smtClean="0"/>
            </a:br>
            <a:r>
              <a:rPr lang="ar-SA" sz="2000" b="1" dirty="0" smtClean="0"/>
              <a:t/>
            </a:r>
            <a:br>
              <a:rPr lang="ar-SA" sz="2000" b="1" dirty="0" smtClean="0"/>
            </a:br>
            <a:r>
              <a:rPr lang="ar-SA" sz="2000" b="1" dirty="0" smtClean="0"/>
              <a:t>1- عدسة التكثيف التي تقوم بمهمة تكبير الصورة .</a:t>
            </a:r>
            <a:br>
              <a:rPr lang="ar-SA" sz="2000" b="1" dirty="0" smtClean="0"/>
            </a:br>
            <a:r>
              <a:rPr lang="ar-SA" sz="2000" b="1" dirty="0" smtClean="0"/>
              <a:t/>
            </a:r>
            <a:br>
              <a:rPr lang="ar-SA" sz="2000" b="1" dirty="0" smtClean="0"/>
            </a:br>
            <a:r>
              <a:rPr lang="ar-SA" sz="2000" b="1" dirty="0" smtClean="0"/>
              <a:t>2- المرآة العاكسة وهي على وضع مائل والتي تقوم بعكس الصورة على شاشة العرض .</a:t>
            </a:r>
            <a:br>
              <a:rPr lang="ar-SA" sz="2000" b="1" dirty="0" smtClean="0"/>
            </a:br>
            <a:endParaRPr lang="en-US" sz="2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abeer\Desktop\الاوفر هيد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304800"/>
            <a:ext cx="7772399" cy="594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abeer\Desktop\large_123802176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381000"/>
            <a:ext cx="8458200" cy="6172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algn="ctr"/>
            <a:r>
              <a:rPr lang="ar-SA" b="1" dirty="0" smtClean="0">
                <a:solidFill>
                  <a:srgbClr val="FF0000"/>
                </a:solidFill>
              </a:rPr>
              <a:t>أهم مميزات جهاز العرض العلوي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389120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ar-SA" sz="2400" b="1" dirty="0" smtClean="0"/>
              <a:t/>
            </a:r>
            <a:br>
              <a:rPr lang="ar-SA" sz="2400" b="1" dirty="0" smtClean="0"/>
            </a:br>
            <a:r>
              <a:rPr lang="ar-SA" sz="2400" b="1" dirty="0" smtClean="0">
                <a:solidFill>
                  <a:srgbClr val="FF0000"/>
                </a:solidFill>
              </a:rPr>
              <a:t>1</a:t>
            </a:r>
            <a:r>
              <a:rPr lang="ar-SA" sz="2400" b="1" dirty="0" smtClean="0"/>
              <a:t>- جهاز العرض فوق الرأس من أجهزة العرض الضوئية التي لا تحتاج إلى إظلام كامل لمكان العرض.</a:t>
            </a:r>
            <a:br>
              <a:rPr lang="ar-SA" sz="2400" b="1" dirty="0" smtClean="0"/>
            </a:br>
            <a:r>
              <a:rPr lang="ar-SA" sz="2400" b="1" dirty="0" smtClean="0">
                <a:solidFill>
                  <a:srgbClr val="FF0000"/>
                </a:solidFill>
              </a:rPr>
              <a:t>2</a:t>
            </a:r>
            <a:r>
              <a:rPr lang="ar-SA" sz="2400" b="1" dirty="0" smtClean="0"/>
              <a:t>- متوفر و بسيط في مكوناته و سهل الاستعمال و قابل للتنقل .</a:t>
            </a:r>
            <a:br>
              <a:rPr lang="ar-SA" sz="2400" b="1" dirty="0" smtClean="0"/>
            </a:br>
            <a:r>
              <a:rPr lang="ar-SA" sz="2400" b="1" dirty="0" smtClean="0">
                <a:solidFill>
                  <a:srgbClr val="FF0000"/>
                </a:solidFill>
              </a:rPr>
              <a:t>3</a:t>
            </a:r>
            <a:r>
              <a:rPr lang="ar-SA" sz="2400" b="1" dirty="0" smtClean="0"/>
              <a:t>- المواجهة بين المعلم و تلاميذه مطلب تربوي ، وهذا الجهاز يجعل المعلم مواجها لهم فيستطيع ملاحظة استجاباتهم و توجيههم و تنظيم المعلومات و عرضها خطوة بخطوة .</a:t>
            </a:r>
            <a:br>
              <a:rPr lang="ar-SA" sz="2400" b="1" dirty="0" smtClean="0"/>
            </a:br>
            <a:r>
              <a:rPr lang="ar-SA" sz="2400" b="1" dirty="0" smtClean="0">
                <a:solidFill>
                  <a:srgbClr val="FF0000"/>
                </a:solidFill>
              </a:rPr>
              <a:t>4</a:t>
            </a:r>
            <a:r>
              <a:rPr lang="ar-SA" sz="2400" b="1" dirty="0" smtClean="0"/>
              <a:t>- مساحة سطح الجهاز كبيرة بحيث تسمح للمعلم كتابة المعلومات على الشفافية بالأقلام الملونة ، فتظهر مباشرة على الشاشة ملونة .</a:t>
            </a:r>
            <a:br>
              <a:rPr lang="ar-SA" sz="2400" b="1" dirty="0" smtClean="0"/>
            </a:br>
            <a:r>
              <a:rPr lang="ar-SA" sz="2400" b="1" dirty="0" smtClean="0">
                <a:solidFill>
                  <a:srgbClr val="FF0000"/>
                </a:solidFill>
              </a:rPr>
              <a:t>5</a:t>
            </a:r>
            <a:r>
              <a:rPr lang="ar-SA" sz="2400" b="1" dirty="0" smtClean="0"/>
              <a:t>-  إنَّ ما يراه المعلم على الشفافية الواقعة على الجهاز يراه التلاميذ على الشاشة مكبرا ، الأمر الذي يسهل عملية الاتصال التعليمية .</a:t>
            </a:r>
            <a:br>
              <a:rPr lang="ar-SA" sz="2400" b="1" dirty="0" smtClean="0"/>
            </a:br>
            <a:r>
              <a:rPr lang="ar-SA" sz="2400" b="1" dirty="0" smtClean="0">
                <a:solidFill>
                  <a:srgbClr val="FF0000"/>
                </a:solidFill>
              </a:rPr>
              <a:t>6</a:t>
            </a:r>
            <a:r>
              <a:rPr lang="ar-SA" sz="2400" b="1" dirty="0" smtClean="0"/>
              <a:t>- سهولة إنتاج الشفافيات بأنواعها المختلفة إلى حد ما .</a:t>
            </a:r>
            <a:br>
              <a:rPr lang="ar-SA" sz="2400" b="1" dirty="0" smtClean="0"/>
            </a:br>
            <a:r>
              <a:rPr lang="ar-SA" sz="2400" b="1" dirty="0" smtClean="0">
                <a:solidFill>
                  <a:srgbClr val="FF0000"/>
                </a:solidFill>
              </a:rPr>
              <a:t>7</a:t>
            </a:r>
            <a:r>
              <a:rPr lang="ar-SA" sz="2400" b="1" dirty="0" smtClean="0"/>
              <a:t>- سهولة الصيانة .</a:t>
            </a:r>
            <a:endParaRPr 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660</TotalTime>
  <Words>98</Words>
  <Application>Microsoft Office PowerPoint</Application>
  <PresentationFormat>On-screen Show (4:3)</PresentationFormat>
  <Paragraphs>31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Slide 1</vt:lpstr>
      <vt:lpstr>Slide 2</vt:lpstr>
      <vt:lpstr>مسميات جهاز العرض</vt:lpstr>
      <vt:lpstr>مكونات الجهاز</vt:lpstr>
      <vt:lpstr>مكونات جهاز العرض الرأسي  الجزء الداخلي </vt:lpstr>
      <vt:lpstr>مكونات جهاز العرض الرأسي  الجزء الداخلي </vt:lpstr>
      <vt:lpstr>Slide 7</vt:lpstr>
      <vt:lpstr>Slide 8</vt:lpstr>
      <vt:lpstr>أهم مميزات جهاز العرض العلوي</vt:lpstr>
      <vt:lpstr>   تشغيل جهاز عرض الشفافيات </vt:lpstr>
      <vt:lpstr>العيوب</vt:lpstr>
      <vt:lpstr>Slide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abeer ali</dc:creator>
  <cp:lastModifiedBy>abeer ali</cp:lastModifiedBy>
  <cp:revision>249</cp:revision>
  <dcterms:created xsi:type="dcterms:W3CDTF">2016-09-05T18:23:38Z</dcterms:created>
  <dcterms:modified xsi:type="dcterms:W3CDTF">2020-03-22T10:16:53Z</dcterms:modified>
</cp:coreProperties>
</file>